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ddce80ee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2ddce80ee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ddce80eee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2ddce80eee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dbdded5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2dbdded5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2efe84a1a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2efe84a1a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ddce80eee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2ddce80eee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a4c42056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2a4c42056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a4c42056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a4c42056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d7dbcced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d7dbcced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a4c42056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2a4c42056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a4c42056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a4c42056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a4c42056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a4c42056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d7dbcced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2d7dbcced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cdcb691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cdcb691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279" name="Google Shape;279;p14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" name="Google Shape;286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87" name="Google Shape;287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" name="Google Shape;291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92" name="Google Shape;292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7" name="Google Shape;297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298" name="Google Shape;298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 rot="-9830444">
              <a:off x="6469759" y="3480727"/>
              <a:ext cx="320148" cy="320148"/>
            </a:xfrm>
            <a:prstGeom prst="ellipse">
              <a:avLst/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0" name="Google Shape;300;p14"/>
            <p:cNvGrpSpPr/>
            <p:nvPr/>
          </p:nvGrpSpPr>
          <p:grpSpPr>
            <a:xfrm>
              <a:off x="7647815" y="2704283"/>
              <a:ext cx="635220" cy="635219"/>
              <a:chOff x="6725724" y="2701260"/>
              <a:chExt cx="1208101" cy="1208100"/>
            </a:xfrm>
          </p:grpSpPr>
          <p:sp>
            <p:nvSpPr>
              <p:cNvPr id="301" name="Google Shape;301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" name="Google Shape;304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14"/>
            <p:cNvGrpSpPr/>
            <p:nvPr/>
          </p:nvGrpSpPr>
          <p:grpSpPr>
            <a:xfrm>
              <a:off x="7952718" y="179238"/>
              <a:ext cx="873165" cy="873002"/>
              <a:chOff x="7754428" y="208725"/>
              <a:chExt cx="541800" cy="541800"/>
            </a:xfrm>
          </p:grpSpPr>
          <p:sp>
            <p:nvSpPr>
              <p:cNvPr id="306" name="Google Shape;306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8" name="Google Shape;308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 rot="-9830444">
              <a:off x="6469759" y="3480726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319" name="Google Shape;319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20" name="Google Shape;320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oogle Shape;322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23" name="Google Shape;323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" name="Google Shape;326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27" name="Google Shape;327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1" name="Google Shape;331;p1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332" name="Google Shape;332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33" name="Google Shape;333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" name="Google Shape;335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36" name="Google Shape;336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" name="Google Shape;339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40" name="Google Shape;340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4" name="Google Shape;344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45" name="Google Shape;345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0" name="Google Shape;350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54" name="Google Shape;354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" name="Google Shape;35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8" name="Google Shape;358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1" name="Google Shape;361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5" name="Google Shape;365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6" name="Google Shape;36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9" name="Google Shape;369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75" name="Google Shape;375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9" name="Google Shape;379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0"/>
          <p:cNvGrpSpPr/>
          <p:nvPr/>
        </p:nvGrpSpPr>
        <p:grpSpPr>
          <a:xfrm>
            <a:off x="6866714" y="1359"/>
            <a:ext cx="2267522" cy="2601638"/>
            <a:chOff x="6790514" y="1359"/>
            <a:chExt cx="2267522" cy="2601638"/>
          </a:xfrm>
        </p:grpSpPr>
        <p:grpSp>
          <p:nvGrpSpPr>
            <p:cNvPr id="382" name="Google Shape;382;p20"/>
            <p:cNvGrpSpPr/>
            <p:nvPr/>
          </p:nvGrpSpPr>
          <p:grpSpPr>
            <a:xfrm>
              <a:off x="7067536" y="1359"/>
              <a:ext cx="1990500" cy="1990200"/>
              <a:chOff x="7067536" y="1359"/>
              <a:chExt cx="1990500" cy="1990200"/>
            </a:xfrm>
          </p:grpSpPr>
          <p:sp>
            <p:nvSpPr>
              <p:cNvPr id="383" name="Google Shape;383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 rot="-8649154">
                <a:off x="7349962" y="283757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" name="Google Shape;386;p2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387" name="Google Shape;387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391" name="Google Shape;391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3" name="Google Shape;393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97" name="Google Shape;397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1" name="Google Shape;401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2" name="Google Shape;40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05" name="Google Shape;405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08" name="Google Shape;40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3"/>
          <p:cNvGrpSpPr/>
          <p:nvPr/>
        </p:nvGrpSpPr>
        <p:grpSpPr>
          <a:xfrm>
            <a:off x="49" y="4099200"/>
            <a:ext cx="9144039" cy="1044300"/>
            <a:chOff x="49" y="4099200"/>
            <a:chExt cx="9144039" cy="1044300"/>
          </a:xfrm>
        </p:grpSpPr>
        <p:grpSp>
          <p:nvGrpSpPr>
            <p:cNvPr id="411" name="Google Shape;411;p23"/>
            <p:cNvGrpSpPr/>
            <p:nvPr/>
          </p:nvGrpSpPr>
          <p:grpSpPr>
            <a:xfrm>
              <a:off x="49" y="4309200"/>
              <a:ext cx="231622" cy="834300"/>
              <a:chOff x="2688737" y="4301380"/>
              <a:chExt cx="231900" cy="834300"/>
            </a:xfrm>
          </p:grpSpPr>
          <p:sp>
            <p:nvSpPr>
              <p:cNvPr id="412" name="Google Shape;412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>
              <a:off x="371403" y="4099200"/>
              <a:ext cx="231622" cy="1044300"/>
              <a:chOff x="2688737" y="4091380"/>
              <a:chExt cx="231900" cy="1044300"/>
            </a:xfrm>
          </p:grpSpPr>
          <p:sp>
            <p:nvSpPr>
              <p:cNvPr id="417" name="Google Shape;417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742758" y="4309200"/>
              <a:ext cx="231622" cy="834300"/>
              <a:chOff x="2688737" y="4301380"/>
              <a:chExt cx="231900" cy="834300"/>
            </a:xfrm>
          </p:grpSpPr>
          <p:sp>
            <p:nvSpPr>
              <p:cNvPr id="423" name="Google Shape;423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7" name="Google Shape;427;p23"/>
            <p:cNvGrpSpPr/>
            <p:nvPr/>
          </p:nvGrpSpPr>
          <p:grpSpPr>
            <a:xfrm>
              <a:off x="1114112" y="4518900"/>
              <a:ext cx="231622" cy="624600"/>
              <a:chOff x="2688737" y="4511080"/>
              <a:chExt cx="231900" cy="624600"/>
            </a:xfrm>
          </p:grpSpPr>
          <p:sp>
            <p:nvSpPr>
              <p:cNvPr id="428" name="Google Shape;428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32" name="Google Shape;432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38" name="Google Shape;438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" name="Google Shape;442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43" name="Google Shape;443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6" name="Google Shape;446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47" name="Google Shape;447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53" name="Google Shape;453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58" name="Google Shape;458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" name="Google Shape;462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63" name="Google Shape;463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67" name="Google Shape;467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72" name="Google Shape;472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77" name="Google Shape;477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83" name="Google Shape;483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7" name="Google Shape;487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88" name="Google Shape;488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" name="Google Shape;491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92" name="Google Shape;492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" name="Google Shape;496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97" name="Google Shape;497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03" name="Google Shape;503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Google Shape;507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08" name="Google Shape;508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12" name="Google Shape;512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18" name="Google Shape;518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23" name="Google Shape;523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" name="Google Shape;527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28" name="Google Shape;528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1" name="Google Shape;531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32" name="Google Shape;532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6" name="Google Shape;536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7" name="Google Shape;537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0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0.png"/><Relationship Id="rId13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5" Type="http://schemas.openxmlformats.org/officeDocument/2006/relationships/image" Target="../media/image17.png"/><Relationship Id="rId14" Type="http://schemas.openxmlformats.org/officeDocument/2006/relationships/image" Target="../media/image19.png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5"/>
          <p:cNvSpPr txBox="1"/>
          <p:nvPr>
            <p:ph type="ctrTitle"/>
          </p:nvPr>
        </p:nvSpPr>
        <p:spPr>
          <a:xfrm>
            <a:off x="492450" y="1794400"/>
            <a:ext cx="64746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latin typeface="Nunito"/>
                <a:ea typeface="Nunito"/>
                <a:cs typeface="Nunito"/>
                <a:sym typeface="Nunito"/>
              </a:rPr>
              <a:t>Определение параметров эквивалентной электрической цепи по вольтамперной характеристике</a:t>
            </a:r>
            <a:endParaRPr sz="5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6" name="Google Shape;546;p25"/>
          <p:cNvSpPr txBox="1"/>
          <p:nvPr>
            <p:ph idx="1" type="subTitle"/>
          </p:nvPr>
        </p:nvSpPr>
        <p:spPr>
          <a:xfrm>
            <a:off x="752750" y="3977475"/>
            <a:ext cx="21558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" sz="1420"/>
              <a:t>Моисеев Данила 206</a:t>
            </a:r>
            <a:endParaRPr sz="142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" sz="1420"/>
              <a:t>26.05.2022</a:t>
            </a:r>
            <a:endParaRPr sz="1420"/>
          </a:p>
        </p:txBody>
      </p:sp>
      <p:sp>
        <p:nvSpPr>
          <p:cNvPr id="547" name="Google Shape;547;p25"/>
          <p:cNvSpPr txBox="1"/>
          <p:nvPr>
            <p:ph type="ctrTitle"/>
          </p:nvPr>
        </p:nvSpPr>
        <p:spPr>
          <a:xfrm>
            <a:off x="492450" y="127250"/>
            <a:ext cx="8091000" cy="15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Нейронные сети и их применение в научных исследованиях</a:t>
            </a:r>
            <a:endParaRPr sz="5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8" name="Google Shape;548;p25"/>
          <p:cNvPicPr preferRelativeResize="0"/>
          <p:nvPr/>
        </p:nvPicPr>
        <p:blipFill rotWithShape="1">
          <a:blip r:embed="rId3">
            <a:alphaModFix/>
          </a:blip>
          <a:srcRect b="0" l="16264" r="22196" t="0"/>
          <a:stretch/>
        </p:blipFill>
        <p:spPr>
          <a:xfrm>
            <a:off x="7261800" y="1742775"/>
            <a:ext cx="1813824" cy="165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4"/>
          <p:cNvSpPr txBox="1"/>
          <p:nvPr>
            <p:ph type="ctrTitle"/>
          </p:nvPr>
        </p:nvSpPr>
        <p:spPr>
          <a:xfrm>
            <a:off x="2779050" y="-37676"/>
            <a:ext cx="41469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результатов</a:t>
            </a:r>
            <a:endParaRPr/>
          </a:p>
        </p:txBody>
      </p:sp>
      <p:sp>
        <p:nvSpPr>
          <p:cNvPr id="648" name="Google Shape;648;p34"/>
          <p:cNvSpPr txBox="1"/>
          <p:nvPr>
            <p:ph idx="1" type="subTitle"/>
          </p:nvPr>
        </p:nvSpPr>
        <p:spPr>
          <a:xfrm>
            <a:off x="6218850" y="1107725"/>
            <a:ext cx="2481000" cy="1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150 Эпох обучения</a:t>
            </a:r>
            <a:endParaRPr b="1"/>
          </a:p>
        </p:txBody>
      </p:sp>
      <p:pic>
        <p:nvPicPr>
          <p:cNvPr id="649" name="Google Shape;6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50" y="528625"/>
            <a:ext cx="5745951" cy="44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22" y="722450"/>
            <a:ext cx="5982328" cy="42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5"/>
          <p:cNvSpPr txBox="1"/>
          <p:nvPr>
            <p:ph type="ctrTitle"/>
          </p:nvPr>
        </p:nvSpPr>
        <p:spPr>
          <a:xfrm>
            <a:off x="2779050" y="-37676"/>
            <a:ext cx="41469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результатов</a:t>
            </a:r>
            <a:endParaRPr/>
          </a:p>
        </p:txBody>
      </p:sp>
      <p:sp>
        <p:nvSpPr>
          <p:cNvPr id="656" name="Google Shape;656;p35"/>
          <p:cNvSpPr txBox="1"/>
          <p:nvPr>
            <p:ph idx="1" type="subTitle"/>
          </p:nvPr>
        </p:nvSpPr>
        <p:spPr>
          <a:xfrm>
            <a:off x="6218850" y="1107725"/>
            <a:ext cx="2481000" cy="1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50 Эпох обучения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6"/>
          <p:cNvSpPr txBox="1"/>
          <p:nvPr>
            <p:ph type="ctrTitle"/>
          </p:nvPr>
        </p:nvSpPr>
        <p:spPr>
          <a:xfrm>
            <a:off x="1983550" y="162769"/>
            <a:ext cx="6606300" cy="10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Возможные доработки</a:t>
            </a:r>
            <a:endParaRPr/>
          </a:p>
        </p:txBody>
      </p:sp>
      <p:sp>
        <p:nvSpPr>
          <p:cNvPr id="662" name="Google Shape;662;p36"/>
          <p:cNvSpPr txBox="1"/>
          <p:nvPr>
            <p:ph idx="1" type="subTitle"/>
          </p:nvPr>
        </p:nvSpPr>
        <p:spPr>
          <a:xfrm>
            <a:off x="824000" y="1165975"/>
            <a:ext cx="4255500" cy="31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/>
              <a:t>Необходимо расширить реальный датасет до 4х образцов каждого класса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/>
              <a:t>Использование рекуррентной архитектуры сети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Попробовать генерировать каждый класс в своей “хорошей области”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Написать алгоритм определения параметров схемы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Аугментация реального датасета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7"/>
          <p:cNvSpPr txBox="1"/>
          <p:nvPr>
            <p:ph type="ctrTitle"/>
          </p:nvPr>
        </p:nvSpPr>
        <p:spPr>
          <a:xfrm>
            <a:off x="3732600" y="130344"/>
            <a:ext cx="2142900" cy="9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1" type="subTitle"/>
          </p:nvPr>
        </p:nvSpPr>
        <p:spPr>
          <a:xfrm>
            <a:off x="623175" y="1392750"/>
            <a:ext cx="45399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ru" sz="1400"/>
              <a:t>Проведено исследование областей в пространстве параметров. </a:t>
            </a:r>
            <a:endParaRPr b="1"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ru" sz="1400"/>
              <a:t>Доказано что можно добиться результатов классификации, обучая сеть на искусственных данных. </a:t>
            </a:r>
            <a:endParaRPr b="1"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ru" sz="1400"/>
              <a:t>Написана программа для автоматического создания датасета любого размера.</a:t>
            </a:r>
            <a:endParaRPr b="1"/>
          </a:p>
        </p:txBody>
      </p:sp>
      <p:pic>
        <p:nvPicPr>
          <p:cNvPr id="669" name="Google Shape;6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075" y="1687850"/>
            <a:ext cx="3935900" cy="221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25"/>
            <a:ext cx="9144000" cy="51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8"/>
          <p:cNvSpPr txBox="1"/>
          <p:nvPr>
            <p:ph type="ctrTitle"/>
          </p:nvPr>
        </p:nvSpPr>
        <p:spPr>
          <a:xfrm>
            <a:off x="441800" y="12300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6"/>
          <p:cNvSpPr txBox="1"/>
          <p:nvPr>
            <p:ph type="ctrTitle"/>
          </p:nvPr>
        </p:nvSpPr>
        <p:spPr>
          <a:xfrm>
            <a:off x="2783275" y="181373"/>
            <a:ext cx="38697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 задачи</a:t>
            </a:r>
            <a:endParaRPr/>
          </a:p>
        </p:txBody>
      </p:sp>
      <p:sp>
        <p:nvSpPr>
          <p:cNvPr id="554" name="Google Shape;554;p26"/>
          <p:cNvSpPr txBox="1"/>
          <p:nvPr>
            <p:ph idx="1" type="subTitle"/>
          </p:nvPr>
        </p:nvSpPr>
        <p:spPr>
          <a:xfrm>
            <a:off x="2884000" y="43956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6"/>
          <p:cNvSpPr/>
          <p:nvPr/>
        </p:nvSpPr>
        <p:spPr>
          <a:xfrm>
            <a:off x="0" y="891375"/>
            <a:ext cx="3893400" cy="190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 rotWithShape="1">
          <a:blip r:embed="rId3">
            <a:alphaModFix/>
          </a:blip>
          <a:srcRect b="26108" l="35459" r="51046" t="26473"/>
          <a:stretch/>
        </p:blipFill>
        <p:spPr>
          <a:xfrm>
            <a:off x="1917377" y="1037675"/>
            <a:ext cx="1712860" cy="16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25" y="1037675"/>
            <a:ext cx="1649125" cy="16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6"/>
          <p:cNvSpPr/>
          <p:nvPr/>
        </p:nvSpPr>
        <p:spPr>
          <a:xfrm>
            <a:off x="1593575" y="1425150"/>
            <a:ext cx="466500" cy="2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6"/>
          <p:cNvSpPr/>
          <p:nvPr/>
        </p:nvSpPr>
        <p:spPr>
          <a:xfrm>
            <a:off x="5003038" y="3001450"/>
            <a:ext cx="3893400" cy="190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6"/>
          <p:cNvSpPr/>
          <p:nvPr/>
        </p:nvSpPr>
        <p:spPr>
          <a:xfrm>
            <a:off x="203925" y="3001450"/>
            <a:ext cx="3893400" cy="190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6"/>
          <p:cNvSpPr/>
          <p:nvPr/>
        </p:nvSpPr>
        <p:spPr>
          <a:xfrm>
            <a:off x="5250600" y="859325"/>
            <a:ext cx="3893400" cy="190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575" y="1060350"/>
            <a:ext cx="1813800" cy="15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6"/>
          <p:cNvPicPr preferRelativeResize="0"/>
          <p:nvPr/>
        </p:nvPicPr>
        <p:blipFill rotWithShape="1">
          <a:blip r:embed="rId6">
            <a:alphaModFix/>
          </a:blip>
          <a:srcRect b="23538" l="36434" r="50990" t="23363"/>
          <a:stretch/>
        </p:blipFill>
        <p:spPr>
          <a:xfrm>
            <a:off x="7414050" y="1060338"/>
            <a:ext cx="1613351" cy="15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6"/>
          <p:cNvSpPr/>
          <p:nvPr/>
        </p:nvSpPr>
        <p:spPr>
          <a:xfrm>
            <a:off x="7090000" y="1266625"/>
            <a:ext cx="466500" cy="2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8900" y="3188100"/>
            <a:ext cx="1813800" cy="1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6"/>
          <p:cNvPicPr preferRelativeResize="0"/>
          <p:nvPr/>
        </p:nvPicPr>
        <p:blipFill rotWithShape="1">
          <a:blip r:embed="rId8">
            <a:alphaModFix/>
          </a:blip>
          <a:srcRect b="30266" l="30661" r="50596" t="25087"/>
          <a:stretch/>
        </p:blipFill>
        <p:spPr>
          <a:xfrm>
            <a:off x="7018750" y="3188100"/>
            <a:ext cx="1745618" cy="15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6"/>
          <p:cNvSpPr/>
          <p:nvPr/>
        </p:nvSpPr>
        <p:spPr>
          <a:xfrm>
            <a:off x="6748875" y="3394663"/>
            <a:ext cx="466500" cy="2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26"/>
          <p:cNvPicPr preferRelativeResize="0"/>
          <p:nvPr/>
        </p:nvPicPr>
        <p:blipFill rotWithShape="1">
          <a:blip r:embed="rId9">
            <a:alphaModFix/>
          </a:blip>
          <a:srcRect b="42451" l="26033" r="46761" t="27310"/>
          <a:stretch/>
        </p:blipFill>
        <p:spPr>
          <a:xfrm>
            <a:off x="2310488" y="3188063"/>
            <a:ext cx="1649126" cy="153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6"/>
          <p:cNvPicPr preferRelativeResize="0"/>
          <p:nvPr/>
        </p:nvPicPr>
        <p:blipFill rotWithShape="1">
          <a:blip r:embed="rId10">
            <a:alphaModFix/>
          </a:blip>
          <a:srcRect b="21155" l="23052" r="18467" t="24053"/>
          <a:stretch/>
        </p:blipFill>
        <p:spPr>
          <a:xfrm>
            <a:off x="331403" y="3188101"/>
            <a:ext cx="1649125" cy="1531107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6"/>
          <p:cNvSpPr/>
          <p:nvPr/>
        </p:nvSpPr>
        <p:spPr>
          <a:xfrm>
            <a:off x="1917375" y="3475600"/>
            <a:ext cx="466500" cy="2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6"/>
          <p:cNvSpPr/>
          <p:nvPr/>
        </p:nvSpPr>
        <p:spPr>
          <a:xfrm>
            <a:off x="1522325" y="2180900"/>
            <a:ext cx="609000" cy="297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???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2" name="Google Shape;572;p26"/>
          <p:cNvSpPr/>
          <p:nvPr/>
        </p:nvSpPr>
        <p:spPr>
          <a:xfrm>
            <a:off x="6677625" y="4337350"/>
            <a:ext cx="609000" cy="297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???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3" name="Google Shape;573;p26"/>
          <p:cNvSpPr/>
          <p:nvPr/>
        </p:nvSpPr>
        <p:spPr>
          <a:xfrm>
            <a:off x="7018750" y="2233075"/>
            <a:ext cx="609000" cy="297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???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4" name="Google Shape;574;p26"/>
          <p:cNvSpPr/>
          <p:nvPr/>
        </p:nvSpPr>
        <p:spPr>
          <a:xfrm>
            <a:off x="1846125" y="4251100"/>
            <a:ext cx="609000" cy="297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???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7"/>
          <p:cNvSpPr txBox="1"/>
          <p:nvPr>
            <p:ph type="ctrTitle"/>
          </p:nvPr>
        </p:nvSpPr>
        <p:spPr>
          <a:xfrm>
            <a:off x="782075" y="175700"/>
            <a:ext cx="6104100" cy="8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цепей, используемых в работе</a:t>
            </a:r>
            <a:endParaRPr/>
          </a:p>
        </p:txBody>
      </p:sp>
      <p:sp>
        <p:nvSpPr>
          <p:cNvPr id="580" name="Google Shape;580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838" y="1126600"/>
            <a:ext cx="1036325" cy="10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7"/>
          <p:cNvPicPr preferRelativeResize="0"/>
          <p:nvPr/>
        </p:nvPicPr>
        <p:blipFill rotWithShape="1">
          <a:blip r:embed="rId4">
            <a:alphaModFix/>
          </a:blip>
          <a:srcRect b="22726" l="24319" r="26280" t="26545"/>
          <a:stretch/>
        </p:blipFill>
        <p:spPr>
          <a:xfrm>
            <a:off x="5322625" y="853425"/>
            <a:ext cx="1036325" cy="1073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7"/>
          <p:cNvPicPr preferRelativeResize="0"/>
          <p:nvPr/>
        </p:nvPicPr>
        <p:blipFill rotWithShape="1">
          <a:blip r:embed="rId5">
            <a:alphaModFix/>
          </a:blip>
          <a:srcRect b="21155" l="23052" r="18467" t="24053"/>
          <a:stretch/>
        </p:blipFill>
        <p:spPr>
          <a:xfrm>
            <a:off x="3859390" y="2381323"/>
            <a:ext cx="1238050" cy="114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527" y="2598100"/>
            <a:ext cx="1104000" cy="112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5500" y="1110488"/>
            <a:ext cx="1238050" cy="10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1050" y="1927113"/>
            <a:ext cx="1238050" cy="8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5863" y="2250174"/>
            <a:ext cx="1283082" cy="11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29575" y="3791227"/>
            <a:ext cx="1104000" cy="101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59388" y="3658650"/>
            <a:ext cx="1489675" cy="12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5200" y="2911168"/>
            <a:ext cx="1489675" cy="88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25" y="2936862"/>
            <a:ext cx="1620925" cy="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0550" y="1773750"/>
            <a:ext cx="1838987" cy="8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2550" y="3854175"/>
            <a:ext cx="1911942" cy="8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26975" y="3917125"/>
            <a:ext cx="1289849" cy="8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23974" y="3854175"/>
            <a:ext cx="1532581" cy="8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/>
          <p:nvPr>
            <p:ph type="ctrTitle"/>
          </p:nvPr>
        </p:nvSpPr>
        <p:spPr>
          <a:xfrm>
            <a:off x="2365750" y="169243"/>
            <a:ext cx="50838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Генерация датасета</a:t>
            </a:r>
            <a:endParaRPr/>
          </a:p>
        </p:txBody>
      </p:sp>
      <p:sp>
        <p:nvSpPr>
          <p:cNvPr id="601" name="Google Shape;601;p28"/>
          <p:cNvSpPr txBox="1"/>
          <p:nvPr>
            <p:ph idx="1" type="subTitle"/>
          </p:nvPr>
        </p:nvSpPr>
        <p:spPr>
          <a:xfrm>
            <a:off x="824000" y="1470500"/>
            <a:ext cx="5220000" cy="28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Ключевые моменты генерации: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/>
              <a:t>Создаются ВАХи для разных схем одного класса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/>
              <a:t>Для них создаются ВАХи с другим шумом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/>
              <a:t>Создаются ВАХи с циклическлической перестановкой координат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/>
              <a:t>К каждому ВАХу добавляются параметры схемы для дальнейшего анализа</a:t>
            </a:r>
            <a:endParaRPr/>
          </a:p>
        </p:txBody>
      </p:sp>
      <p:sp>
        <p:nvSpPr>
          <p:cNvPr id="602" name="Google Shape;602;p28"/>
          <p:cNvSpPr txBox="1"/>
          <p:nvPr>
            <p:ph idx="1" type="subTitle"/>
          </p:nvPr>
        </p:nvSpPr>
        <p:spPr>
          <a:xfrm>
            <a:off x="4335025" y="3666525"/>
            <a:ext cx="43326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/>
              <a:t>Датасет содержит около 500 тысяч графиков ВАХ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/>
              <a:t>Имеется 15 классов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9"/>
          <p:cNvSpPr txBox="1"/>
          <p:nvPr>
            <p:ph type="ctrTitle"/>
          </p:nvPr>
        </p:nvSpPr>
        <p:spPr>
          <a:xfrm>
            <a:off x="1191975" y="253450"/>
            <a:ext cx="68601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областей классификации с помощью CR карты</a:t>
            </a:r>
            <a:endParaRPr/>
          </a:p>
        </p:txBody>
      </p:sp>
      <p:sp>
        <p:nvSpPr>
          <p:cNvPr id="608" name="Google Shape;608;p29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9"/>
          <p:cNvSpPr/>
          <p:nvPr/>
        </p:nvSpPr>
        <p:spPr>
          <a:xfrm>
            <a:off x="2000250" y="1399225"/>
            <a:ext cx="5786400" cy="35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925" y="1596238"/>
            <a:ext cx="4955825" cy="31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9"/>
          <p:cNvSpPr txBox="1"/>
          <p:nvPr>
            <p:ph idx="1" type="subTitle"/>
          </p:nvPr>
        </p:nvSpPr>
        <p:spPr>
          <a:xfrm>
            <a:off x="5912600" y="4402975"/>
            <a:ext cx="6918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R, Ом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12" name="Google Shape;612;p29"/>
          <p:cNvSpPr txBox="1"/>
          <p:nvPr>
            <p:ph idx="1" type="subTitle"/>
          </p:nvPr>
        </p:nvSpPr>
        <p:spPr>
          <a:xfrm>
            <a:off x="2029225" y="1471850"/>
            <a:ext cx="6918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C</a:t>
            </a:r>
            <a:r>
              <a:rPr b="1" lang="ru">
                <a:solidFill>
                  <a:srgbClr val="000000"/>
                </a:solidFill>
              </a:rPr>
              <a:t>, Ф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0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0"/>
          <p:cNvSpPr/>
          <p:nvPr/>
        </p:nvSpPr>
        <p:spPr>
          <a:xfrm>
            <a:off x="1185475" y="129550"/>
            <a:ext cx="6782400" cy="48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87" y="156475"/>
            <a:ext cx="6684425" cy="47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31"/>
          <p:cNvPicPr preferRelativeResize="0"/>
          <p:nvPr/>
        </p:nvPicPr>
        <p:blipFill rotWithShape="1">
          <a:blip r:embed="rId3">
            <a:alphaModFix/>
          </a:blip>
          <a:srcRect b="4261" l="4942" r="3699" t="1032"/>
          <a:stretch/>
        </p:blipFill>
        <p:spPr>
          <a:xfrm>
            <a:off x="1360375" y="147875"/>
            <a:ext cx="6697051" cy="493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2"/>
          <p:cNvSpPr txBox="1"/>
          <p:nvPr>
            <p:ph type="ctrTitle"/>
          </p:nvPr>
        </p:nvSpPr>
        <p:spPr>
          <a:xfrm>
            <a:off x="1579800" y="149794"/>
            <a:ext cx="59844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нейронной сети</a:t>
            </a:r>
            <a:endParaRPr/>
          </a:p>
        </p:txBody>
      </p:sp>
      <p:sp>
        <p:nvSpPr>
          <p:cNvPr id="633" name="Google Shape;633;p32"/>
          <p:cNvSpPr txBox="1"/>
          <p:nvPr>
            <p:ph idx="1" type="subTitle"/>
          </p:nvPr>
        </p:nvSpPr>
        <p:spPr>
          <a:xfrm>
            <a:off x="824000" y="1872125"/>
            <a:ext cx="4255500" cy="24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100">
                <a:latin typeface="Arial"/>
                <a:ea typeface="Arial"/>
                <a:cs typeface="Arial"/>
                <a:sym typeface="Arial"/>
              </a:rPr>
              <a:t>Используется:</a:t>
            </a:r>
            <a:endParaRPr sz="5100">
              <a:latin typeface="Arial"/>
              <a:ea typeface="Arial"/>
              <a:cs typeface="Arial"/>
              <a:sym typeface="Arial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ru" sz="5100">
                <a:latin typeface="Arial"/>
                <a:ea typeface="Arial"/>
                <a:cs typeface="Arial"/>
                <a:sym typeface="Arial"/>
              </a:rPr>
              <a:t>Полносвязная нейронная сеть из 4х слоев</a:t>
            </a:r>
            <a:endParaRPr sz="5100">
              <a:latin typeface="Arial"/>
              <a:ea typeface="Arial"/>
              <a:cs typeface="Arial"/>
              <a:sym typeface="Arial"/>
            </a:endParaRPr>
          </a:p>
          <a:p>
            <a:pPr indent="-35814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ru" sz="5100">
                <a:latin typeface="Arial"/>
                <a:ea typeface="Arial"/>
                <a:cs typeface="Arial"/>
                <a:sym typeface="Arial"/>
              </a:rPr>
              <a:t>Cross Entropy Loss</a:t>
            </a:r>
            <a:endParaRPr sz="5100">
              <a:latin typeface="Arial"/>
              <a:ea typeface="Arial"/>
              <a:cs typeface="Arial"/>
              <a:sym typeface="Arial"/>
            </a:endParaRPr>
          </a:p>
          <a:p>
            <a:pPr indent="-35814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-"/>
            </a:pPr>
            <a:r>
              <a:rPr lang="ru" sz="5100">
                <a:latin typeface="Arial"/>
                <a:ea typeface="Arial"/>
                <a:cs typeface="Arial"/>
                <a:sym typeface="Arial"/>
              </a:rPr>
              <a:t>Adam оптимизатор</a:t>
            </a:r>
            <a:endParaRPr sz="5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650" y="1898050"/>
            <a:ext cx="2815550" cy="28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 txBox="1"/>
          <p:nvPr>
            <p:ph type="ctrTitle"/>
          </p:nvPr>
        </p:nvSpPr>
        <p:spPr>
          <a:xfrm>
            <a:off x="2955250" y="242316"/>
            <a:ext cx="4255500" cy="4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Реальные данные</a:t>
            </a:r>
            <a:endParaRPr/>
          </a:p>
        </p:txBody>
      </p:sp>
      <p:sp>
        <p:nvSpPr>
          <p:cNvPr id="640" name="Google Shape;640;p3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33"/>
          <p:cNvPicPr preferRelativeResize="0"/>
          <p:nvPr/>
        </p:nvPicPr>
        <p:blipFill rotWithShape="1">
          <a:blip r:embed="rId3">
            <a:alphaModFix/>
          </a:blip>
          <a:srcRect b="20578" l="0" r="0" t="13675"/>
          <a:stretch/>
        </p:blipFill>
        <p:spPr>
          <a:xfrm>
            <a:off x="5050600" y="1541750"/>
            <a:ext cx="3876000" cy="33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12525" y="859025"/>
            <a:ext cx="3021600" cy="40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